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70" r:id="rId11"/>
    <p:sldId id="272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1C3B-1B1A-4C47-BAB4-F9D66D46247C}" type="datetimeFigureOut">
              <a:rPr lang="en-US" smtClean="0"/>
              <a:pPr/>
              <a:t>5/18/2019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D84-CB39-4569-BFC2-A13923AAE5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1C3B-1B1A-4C47-BAB4-F9D66D46247C}" type="datetimeFigureOut">
              <a:rPr lang="en-US" smtClean="0"/>
              <a:pPr/>
              <a:t>5/18/2019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D84-CB39-4569-BFC2-A13923AAE5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1C3B-1B1A-4C47-BAB4-F9D66D46247C}" type="datetimeFigureOut">
              <a:rPr lang="en-US" smtClean="0"/>
              <a:pPr/>
              <a:t>5/18/2019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D84-CB39-4569-BFC2-A13923AAE5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1C3B-1B1A-4C47-BAB4-F9D66D46247C}" type="datetimeFigureOut">
              <a:rPr lang="en-US" smtClean="0"/>
              <a:pPr/>
              <a:t>5/18/2019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D84-CB39-4569-BFC2-A13923AAE5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1C3B-1B1A-4C47-BAB4-F9D66D46247C}" type="datetimeFigureOut">
              <a:rPr lang="en-US" smtClean="0"/>
              <a:pPr/>
              <a:t>5/18/2019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D84-CB39-4569-BFC2-A13923AAE5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1C3B-1B1A-4C47-BAB4-F9D66D46247C}" type="datetimeFigureOut">
              <a:rPr lang="en-US" smtClean="0"/>
              <a:pPr/>
              <a:t>5/18/2019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D84-CB39-4569-BFC2-A13923AAE5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1C3B-1B1A-4C47-BAB4-F9D66D46247C}" type="datetimeFigureOut">
              <a:rPr lang="en-US" smtClean="0"/>
              <a:pPr/>
              <a:t>5/18/2019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D84-CB39-4569-BFC2-A13923AAE5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1C3B-1B1A-4C47-BAB4-F9D66D46247C}" type="datetimeFigureOut">
              <a:rPr lang="en-US" smtClean="0"/>
              <a:pPr/>
              <a:t>5/18/2019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D84-CB39-4569-BFC2-A13923AAE5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1C3B-1B1A-4C47-BAB4-F9D66D46247C}" type="datetimeFigureOut">
              <a:rPr lang="en-US" smtClean="0"/>
              <a:pPr/>
              <a:t>5/18/2019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D84-CB39-4569-BFC2-A13923AAE5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1C3B-1B1A-4C47-BAB4-F9D66D46247C}" type="datetimeFigureOut">
              <a:rPr lang="en-US" smtClean="0"/>
              <a:pPr/>
              <a:t>5/18/2019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D84-CB39-4569-BFC2-A13923AAE5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1C3B-1B1A-4C47-BAB4-F9D66D46247C}" type="datetimeFigureOut">
              <a:rPr lang="en-US" smtClean="0"/>
              <a:pPr/>
              <a:t>5/18/2019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2ED84-CB39-4569-BFC2-A13923AAE5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81C3B-1B1A-4C47-BAB4-F9D66D46247C}" type="datetimeFigureOut">
              <a:rPr lang="en-US" smtClean="0"/>
              <a:pPr/>
              <a:t>5/18/2019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2ED84-CB39-4569-BFC2-A13923AAE55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62200" y="1524000"/>
            <a:ext cx="4567918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DEVELOPMENT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314" name="AutoShape 2" descr="Relat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 descr="economic-development-1-6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3048000"/>
            <a:ext cx="4857750" cy="364711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DIFFERENT GOALS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/>
              <a:t>Different people have different </a:t>
            </a:r>
            <a:r>
              <a:rPr lang="en-US" dirty="0" smtClean="0"/>
              <a:t>Development</a:t>
            </a:r>
          </a:p>
          <a:p>
            <a:pPr>
              <a:buNone/>
            </a:pPr>
            <a:r>
              <a:rPr lang="en-US" dirty="0" smtClean="0"/>
              <a:t>Goals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Apart </a:t>
            </a:r>
            <a:r>
              <a:rPr lang="en-US" dirty="0" smtClean="0"/>
              <a:t>from more income people </a:t>
            </a:r>
            <a:r>
              <a:rPr lang="en-US" dirty="0" smtClean="0"/>
              <a:t>need</a:t>
            </a:r>
          </a:p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EQUAL TREATMENT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FREEDOM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SECURITY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RESPECT OF OTHERS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RESENT DISCRIMINATION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410200"/>
          </a:xfrm>
        </p:spPr>
        <p:txBody>
          <a:bodyPr anchor="t"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Different person can have different goals what may be development for one can be destructive for others.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But </a:t>
            </a:r>
            <a:r>
              <a:rPr lang="en-US" dirty="0" smtClean="0"/>
              <a:t>what is of utmost importance is quality of life. People look at mix of goals.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Development should be such which is fair and just for all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IT SHOULD BENEFIT  </a:t>
            </a:r>
            <a:r>
              <a:rPr lang="en-US" dirty="0" smtClean="0"/>
              <a:t>LARGE </a:t>
            </a:r>
            <a:r>
              <a:rPr lang="en-US" dirty="0" smtClean="0"/>
              <a:t>NUMBER OF PEOPLE.</a:t>
            </a:r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B0F0"/>
                </a:solidFill>
              </a:rPr>
              <a:t>HOW </a:t>
            </a:r>
            <a:r>
              <a:rPr lang="en-US" dirty="0" smtClean="0">
                <a:solidFill>
                  <a:srgbClr val="00B0F0"/>
                </a:solidFill>
              </a:rPr>
              <a:t>TO </a:t>
            </a:r>
            <a:r>
              <a:rPr lang="en-US" dirty="0" smtClean="0">
                <a:solidFill>
                  <a:srgbClr val="00B0F0"/>
                </a:solidFill>
              </a:rPr>
              <a:t>COMPARE DIFFERENT COUNTRIES/STATES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 comparing countries their income is considered to be the main attribute.</a:t>
            </a:r>
          </a:p>
          <a:p>
            <a:r>
              <a:rPr lang="en-US" dirty="0" smtClean="0"/>
              <a:t>Countries with higher income are more developed.</a:t>
            </a:r>
          </a:p>
          <a:p>
            <a:r>
              <a:rPr lang="en-US" dirty="0" smtClean="0"/>
              <a:t>If we add the income of each individual it gives total income But different countries have different population</a:t>
            </a:r>
          </a:p>
          <a:p>
            <a:r>
              <a:rPr lang="en-US" dirty="0" smtClean="0"/>
              <a:t>So , average income is calculated.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Average income is Total income/Total population.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It is also called per capita income.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According to World Bank Report countries have been classified on the basis of per capita income.- Rich countries, Low income countries and Low Middle development countries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/>
          <a:lstStyle/>
          <a:p>
            <a:pPr algn="just">
              <a:buNone/>
            </a:pPr>
            <a:r>
              <a:rPr lang="en-US" dirty="0" smtClean="0"/>
              <a:t>	Middle </a:t>
            </a:r>
            <a:r>
              <a:rPr lang="en-US" dirty="0" smtClean="0"/>
              <a:t>east countries are not included in rich countries , but they have high per capita income due to following reasons </a:t>
            </a:r>
            <a:r>
              <a:rPr lang="en-US" dirty="0" smtClean="0"/>
              <a:t>.</a:t>
            </a:r>
          </a:p>
          <a:p>
            <a:pPr algn="just">
              <a:buNone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They have become rich due to sharp increase in oil prices.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Literacy rate do not match with developed countries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Wealth is accumulated in few hands only.</a:t>
            </a:r>
          </a:p>
          <a:p>
            <a:pPr>
              <a:buFont typeface="Wingdings" pitchFamily="2" charset="2"/>
              <a:buChar char="ü"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90600"/>
            <a:ext cx="8382000" cy="5135563"/>
          </a:xfrm>
        </p:spPr>
        <p:txBody>
          <a:bodyPr/>
          <a:lstStyle/>
          <a:p>
            <a:r>
              <a:rPr lang="en-US" dirty="0" smtClean="0"/>
              <a:t>Apart from income there should be equitable distribution of income.</a:t>
            </a:r>
          </a:p>
          <a:p>
            <a:r>
              <a:rPr lang="en-US" dirty="0" smtClean="0"/>
              <a:t>Countries may have high per capita income </a:t>
            </a:r>
            <a:r>
              <a:rPr lang="en-US" dirty="0" smtClean="0"/>
              <a:t>Literacy rate</a:t>
            </a:r>
          </a:p>
          <a:p>
            <a:r>
              <a:rPr lang="en-US" dirty="0" smtClean="0"/>
              <a:t> </a:t>
            </a:r>
            <a:r>
              <a:rPr lang="en-US" dirty="0" smtClean="0"/>
              <a:t>Net attendance Ration may be low.</a:t>
            </a:r>
          </a:p>
          <a:p>
            <a:r>
              <a:rPr lang="en-US" dirty="0" smtClean="0"/>
              <a:t>IMR ( Infant Mortality Rate)-Indicate the number of children that die before the age of 1 year as the proportion of 1000 children born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48768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Literacy Rate-Measures the proportion of literate population in 7 and above age group.</a:t>
            </a:r>
          </a:p>
          <a:p>
            <a:r>
              <a:rPr lang="en-US" dirty="0" smtClean="0"/>
              <a:t>Net attendance Ratio- Is the total number of children in age group 14-15 years attending school as total number in the same age group.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Money </a:t>
            </a:r>
            <a:r>
              <a:rPr lang="en-US" dirty="0" smtClean="0"/>
              <a:t>cannot buy-</a:t>
            </a:r>
          </a:p>
          <a:p>
            <a:r>
              <a:rPr lang="en-US" dirty="0" smtClean="0"/>
              <a:t>Pollution free environment.</a:t>
            </a:r>
          </a:p>
          <a:p>
            <a:r>
              <a:rPr lang="en-US" dirty="0" smtClean="0"/>
              <a:t>Unadulterated environment.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Money may not protect from infectious disease ,unless the entire community takes preventive steps.</a:t>
            </a:r>
          </a:p>
          <a:p>
            <a:endParaRPr lang="en-US" dirty="0"/>
          </a:p>
          <a:p>
            <a:pPr>
              <a:buNone/>
            </a:pPr>
            <a:r>
              <a:rPr lang="en-US" dirty="0" smtClean="0"/>
              <a:t>States may have low per capita income but may be more developed because the Public distribution system functions well.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HUMAN DEVELOPMENT REPORT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US" dirty="0" smtClean="0"/>
              <a:t>	HDI </a:t>
            </a:r>
            <a:r>
              <a:rPr lang="en-US" dirty="0" smtClean="0"/>
              <a:t>is a statistical tool ( Published by UNDP) which is used to measure countries overall achievement in social and economic dimensions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Education level 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Health status.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Per </a:t>
            </a:r>
            <a:r>
              <a:rPr lang="en-US" dirty="0" smtClean="0"/>
              <a:t>capita </a:t>
            </a:r>
            <a:r>
              <a:rPr lang="en-US" dirty="0" smtClean="0"/>
              <a:t>Income</a:t>
            </a:r>
          </a:p>
          <a:p>
            <a:pPr>
              <a:buNone/>
            </a:pPr>
            <a:r>
              <a:rPr lang="en-US" dirty="0" smtClean="0"/>
              <a:t>	As </a:t>
            </a:r>
            <a:r>
              <a:rPr lang="en-US" dirty="0" smtClean="0"/>
              <a:t>per the 2018 report India ranks at 130 and a small country like Sri Lanka ranks at 76. Norway stands at No. </a:t>
            </a:r>
            <a:r>
              <a:rPr lang="en-US" dirty="0" smtClean="0"/>
              <a:t>1 position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Life expectancy at birth denotes average length of life of person at the time of birth.</a:t>
            </a:r>
          </a:p>
          <a:p>
            <a:r>
              <a:rPr lang="en-US" dirty="0" smtClean="0"/>
              <a:t>Per capita Income is calculated in dollars to bring uniformity, so that dollars can buy the same amount of goods/ services in any country.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SUSTAINABLE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n-US" dirty="0" smtClean="0"/>
              <a:t>The word sustainable means which is not short lived but can continue in future also</a:t>
            </a:r>
            <a:r>
              <a:rPr lang="en-US" dirty="0" smtClean="0"/>
              <a:t>. The </a:t>
            </a:r>
            <a:r>
              <a:rPr lang="en-US" dirty="0" smtClean="0"/>
              <a:t>concept of sustainability of development means finding out ways for continuous development without the risk of running out of resources or causing damage to the environment.</a:t>
            </a:r>
          </a:p>
          <a:p>
            <a:pPr algn="just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3"/>
                </a:solidFill>
              </a:rPr>
              <a:t>Steps for </a:t>
            </a:r>
            <a:r>
              <a:rPr lang="en-US" dirty="0">
                <a:solidFill>
                  <a:schemeClr val="accent3"/>
                </a:solidFill>
              </a:rPr>
              <a:t>S</a:t>
            </a:r>
            <a:r>
              <a:rPr lang="en-US" dirty="0" smtClean="0">
                <a:solidFill>
                  <a:schemeClr val="accent3"/>
                </a:solidFill>
              </a:rPr>
              <a:t>ustainable Development .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 More efficient use of natural resources.</a:t>
            </a:r>
          </a:p>
          <a:p>
            <a:pPr>
              <a:buNone/>
            </a:pPr>
            <a:r>
              <a:rPr lang="en-US" dirty="0" smtClean="0"/>
              <a:t>   Finding fresh sources of resources.</a:t>
            </a:r>
          </a:p>
          <a:p>
            <a:pPr>
              <a:buNone/>
            </a:pPr>
            <a:r>
              <a:rPr lang="en-US" smtClean="0"/>
              <a:t>    Coming </a:t>
            </a:r>
            <a:r>
              <a:rPr lang="en-US" dirty="0" smtClean="0"/>
              <a:t>up with innovative ideas and technology to use resources in a proper manner.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443</Words>
  <Application>Microsoft Office PowerPoint</Application>
  <PresentationFormat>On-screen Show (4:3)</PresentationFormat>
  <Paragraphs>56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Slide 1</vt:lpstr>
      <vt:lpstr>DIFFERENT GOALS</vt:lpstr>
      <vt:lpstr>Slide 3</vt:lpstr>
      <vt:lpstr>HOW TO COMPARE DIFFERENT COUNTRIES/STATES.</vt:lpstr>
      <vt:lpstr>Slide 5</vt:lpstr>
      <vt:lpstr>Slide 6</vt:lpstr>
      <vt:lpstr>Slide 7</vt:lpstr>
      <vt:lpstr>Slide 8</vt:lpstr>
      <vt:lpstr>Slide 9</vt:lpstr>
      <vt:lpstr>HUMAN DEVELOPMENT REPORT.</vt:lpstr>
      <vt:lpstr>Slide 11</vt:lpstr>
      <vt:lpstr>SUSTAINABLE DEVELOPMENT</vt:lpstr>
      <vt:lpstr>Steps for Sustainable Development 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</dc:title>
  <dc:creator>hp </dc:creator>
  <cp:lastModifiedBy>hp </cp:lastModifiedBy>
  <cp:revision>55</cp:revision>
  <dcterms:created xsi:type="dcterms:W3CDTF">2019-05-17T09:56:11Z</dcterms:created>
  <dcterms:modified xsi:type="dcterms:W3CDTF">2019-05-18T13:03:54Z</dcterms:modified>
</cp:coreProperties>
</file>